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 SemiBold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Montserrat"/>
      <p:regular r:id="rId35"/>
      <p:bold r:id="rId36"/>
      <p:italic r:id="rId37"/>
      <p:boldItalic r:id="rId38"/>
    </p:embeddedFont>
    <p:embeddedFont>
      <p:font typeface="Montserrat ExtraBold"/>
      <p:bold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ExtraBold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SemiBold-bold.fntdata"/><Relationship Id="rId27" Type="http://schemas.openxmlformats.org/officeDocument/2006/relationships/font" Target="fonts/Montserrat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SemiBold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font" Target="fonts/MontserratSemiBold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-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bold.fntdata"/><Relationship Id="rId17" Type="http://schemas.openxmlformats.org/officeDocument/2006/relationships/slide" Target="slides/slide12.xml"/><Relationship Id="rId39" Type="http://schemas.openxmlformats.org/officeDocument/2006/relationships/font" Target="fonts/MontserratExtraBold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9a4afc5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g229a4afc5c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437534683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Apontar para simplicidade do código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Comentar sobre os handlers de cada função </a:t>
            </a:r>
            <a:endParaRPr/>
          </a:p>
        </p:txBody>
      </p:sp>
      <p:sp>
        <p:nvSpPr>
          <p:cNvPr id="213" name="Google Shape;213;g24375346834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3c8774b9f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>
                <a:solidFill>
                  <a:schemeClr val="dk1"/>
                </a:solidFill>
              </a:rPr>
              <a:t>Middlaware</a:t>
            </a:r>
            <a:r>
              <a:rPr lang="pt-BR"/>
              <a:t> support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Performático, porém mais simples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Boa relação entre performance e produtividade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Atende a casos de trabalhos RestFull, mas deixa a desejar para quem quer ums soluçao mais completa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>
                <a:solidFill>
                  <a:srgbClr val="363A45"/>
                </a:solidFill>
                <a:highlight>
                  <a:srgbClr val="FFFFFF"/>
                </a:highlight>
              </a:rPr>
              <a:t> Gin can provide concise and easy-to-read code when needed. Its fast performance and highly-detailed error management make it suitable for more experimental projects with personalized code bases.</a:t>
            </a:r>
            <a:endParaRPr/>
          </a:p>
        </p:txBody>
      </p:sp>
      <p:sp>
        <p:nvSpPr>
          <p:cNvPr id="227" name="Google Shape;227;g23c8774b9fa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437534683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>
                <a:solidFill>
                  <a:schemeClr val="dk1"/>
                </a:solidFill>
              </a:rPr>
              <a:t>Middlaware</a:t>
            </a:r>
            <a:r>
              <a:rPr lang="pt-BR"/>
              <a:t> support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Performático, porém mais simples</a:t>
            </a:r>
            <a:endParaRPr/>
          </a:p>
        </p:txBody>
      </p:sp>
      <p:sp>
        <p:nvSpPr>
          <p:cNvPr id="242" name="Google Shape;242;g24375346834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437534683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Restful APIS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Mais próximo da uma visão de framework completo como flask para phyton, aspnet, spring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Traz conceitos com templating para views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Possui um ORM</a:t>
            </a:r>
            <a:endParaRPr/>
          </a:p>
        </p:txBody>
      </p:sp>
      <p:sp>
        <p:nvSpPr>
          <p:cNvPr id="256" name="Google Shape;256;g24375346834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437534683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24375346834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3c8774b9f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63A45"/>
                </a:solidFill>
                <a:highlight>
                  <a:srgbClr val="FFFFFF"/>
                </a:highlight>
              </a:rPr>
              <a:t>Echo supports a variety of file types for HTTP responses. This array of file types includes JSON, XML, and HTML as a file, attachment, inline, stream, or blob. This broad file type support creates a robust set of options for user engagement</a:t>
            </a:r>
            <a:endParaRPr sz="950">
              <a:solidFill>
                <a:srgbClr val="363A45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pt-BR" sz="1350">
                <a:solidFill>
                  <a:srgbClr val="363A45"/>
                </a:solidFill>
                <a:highlight>
                  <a:srgbClr val="FFFFFF"/>
                </a:highlight>
              </a:rPr>
              <a:t>The main difference between Gin and Echo in these examples is their syntaxes. Echo has more straightforward and concise syntax, while Gin has more elaborate syntax offering more developer control.</a:t>
            </a:r>
            <a:endParaRPr sz="1350">
              <a:solidFill>
                <a:srgbClr val="363A45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pt-BR" sz="1350">
                <a:solidFill>
                  <a:srgbClr val="363A45"/>
                </a:solidFill>
                <a:highlight>
                  <a:srgbClr val="FFFFFF"/>
                </a:highlight>
              </a:rPr>
              <a:t>Like the Echo endpoint, you can expand the Gin endpoint into a full RESTful API using Gin’s built-in functions. Both Gin and Echo provide great middleware support and offer developer control. Flexibility is an important aspect of web development, so it’s great to see substantial support from both frameworks.</a:t>
            </a:r>
            <a:endParaRPr sz="1350">
              <a:solidFill>
                <a:srgbClr val="363A45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2200"/>
              </a:spcBef>
              <a:spcAft>
                <a:spcPts val="2200"/>
              </a:spcAft>
              <a:buNone/>
            </a:pPr>
            <a:r>
              <a:t/>
            </a:r>
            <a:endParaRPr sz="1350">
              <a:solidFill>
                <a:srgbClr val="363A45"/>
              </a:solidFill>
              <a:highlight>
                <a:srgbClr val="FFFFFF"/>
              </a:highlight>
            </a:endParaRPr>
          </a:p>
        </p:txBody>
      </p:sp>
      <p:sp>
        <p:nvSpPr>
          <p:cNvPr id="285" name="Google Shape;285;g23c8774b9fa_0_1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3c8774b9f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23c8774b9fa_0_1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3c8774b9fa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23c8774b9fa_0_1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3c8774b9f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23c8774b9fa_0_1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437534683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24375346834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9a4afc5c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g229a4afc5cf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3c8774b9fa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23c8774b9fa_0_1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29a4afc5cf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229a4afc5cf_0_2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29a4afc5c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229a4afc5cf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9a4afc5c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29a4afc5cf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29a4afc5c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229a4afc5cf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3c8774b9f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23c8774b9fa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3c8774b9f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23c8774b9fa_0_1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3c8774b9fa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23c8774b9fa_0_2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9a4afc5c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Desenvolvido e utilizado pela google, alta garantia de segurança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/>
              <a:t>Pattern matching de rotas limitado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>
                <a:solidFill>
                  <a:srgbClr val="363A45"/>
                </a:solidFill>
                <a:highlight>
                  <a:srgbClr val="FFFFFF"/>
                </a:highlight>
              </a:rPr>
              <a:t>that the net/http library requires plenty of outside work and boilerplate code to get functions working efficiently. Its lack of built-in web feature handling makes Go too inflexible to become the go-to language for web developers. Luckily, Go’s many framework and language options solve these challenges in great ways.</a:t>
            </a:r>
            <a:endParaRPr/>
          </a:p>
        </p:txBody>
      </p:sp>
      <p:sp>
        <p:nvSpPr>
          <p:cNvPr id="198" name="Google Shape;198;g229a4afc5cf_0_1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3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8.png"/><Relationship Id="rId6" Type="http://schemas.openxmlformats.org/officeDocument/2006/relationships/hyperlink" Target="https://github.com/go-martini/martini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10" Type="http://schemas.openxmlformats.org/officeDocument/2006/relationships/image" Target="../media/image6.png"/><Relationship Id="rId9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7" Type="http://schemas.openxmlformats.org/officeDocument/2006/relationships/image" Target="../media/image10.png"/><Relationship Id="rId8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7" Type="http://schemas.openxmlformats.org/officeDocument/2006/relationships/image" Target="../media/image10.png"/><Relationship Id="rId8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14350" y="684100"/>
            <a:ext cx="443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 e micro serviços</a:t>
            </a:r>
            <a:endParaRPr sz="3000"/>
          </a:p>
        </p:txBody>
      </p:sp>
      <p:sp>
        <p:nvSpPr>
          <p:cNvPr id="55" name="Google Shape;55;p13"/>
          <p:cNvSpPr txBox="1"/>
          <p:nvPr/>
        </p:nvSpPr>
        <p:spPr>
          <a:xfrm>
            <a:off x="514350" y="2142013"/>
            <a:ext cx="3881100" cy="10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 a micro serviços utilizando a Linguagem Go</a:t>
            </a:r>
            <a:endParaRPr sz="900"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91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8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56" name="Google Shape;56;p13"/>
          <p:cNvGrpSpPr/>
          <p:nvPr/>
        </p:nvGrpSpPr>
        <p:grpSpPr>
          <a:xfrm rot="5113649">
            <a:off x="-1065300" y="3523200"/>
            <a:ext cx="3158867" cy="3034200"/>
            <a:chOff x="0" y="0"/>
            <a:chExt cx="8423642" cy="8091197"/>
          </a:xfrm>
        </p:grpSpPr>
        <p:pic>
          <p:nvPicPr>
            <p:cNvPr id="57" name="Google Shape;57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" name="Google Shape;58;p13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9" name="Google Shape;59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" name="Google Shape;60;p13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13"/>
          <p:cNvGrpSpPr/>
          <p:nvPr/>
        </p:nvGrpSpPr>
        <p:grpSpPr>
          <a:xfrm>
            <a:off x="7978332" y="-1411226"/>
            <a:ext cx="2331336" cy="2293499"/>
            <a:chOff x="0" y="0"/>
            <a:chExt cx="6216895" cy="6115996"/>
          </a:xfrm>
        </p:grpSpPr>
        <p:pic>
          <p:nvPicPr>
            <p:cNvPr id="62" name="Google Shape;62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p13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4" name="Google Shape;6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5873" y="4375473"/>
            <a:ext cx="548838" cy="5028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" name="Google Shape;65;p13"/>
          <p:cNvCxnSpPr/>
          <p:nvPr/>
        </p:nvCxnSpPr>
        <p:spPr>
          <a:xfrm>
            <a:off x="514350" y="1923225"/>
            <a:ext cx="39423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1800" y="684100"/>
            <a:ext cx="3400374" cy="34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6" name="Google Shape;216;p22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17" name="Google Shape;217;p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8" name="Google Shape;218;p22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" name="Google Shape;219;p22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20" name="Google Shape;220;p22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1" name="Google Shape;221;p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22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22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Usando a stdlib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24" name="Google Shape;22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617167"/>
            <a:ext cx="9143999" cy="6855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" name="Google Shape;230;p23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31" name="Google Shape;231;p2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2" name="Google Shape;232;p23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" name="Google Shape;233;p23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34" name="Google Shape;234;p23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35" name="Google Shape;235;p2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6" name="Google Shape;236;p23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" name="Google Shape;237;p23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Gin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38" name="Google Shape;23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3920" y="1058673"/>
            <a:ext cx="2152305" cy="302614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3"/>
          <p:cNvSpPr txBox="1"/>
          <p:nvPr/>
        </p:nvSpPr>
        <p:spPr>
          <a:xfrm>
            <a:off x="1130200" y="1663600"/>
            <a:ext cx="56583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Performático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Middlawares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Altamente extensível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chemeClr val="lt1"/>
                </a:highlight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Martini-like API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chemeClr val="lt1"/>
                </a:highlight>
              </a:rPr>
              <a:t>Mais utilizado</a:t>
            </a:r>
            <a:endParaRPr sz="2100">
              <a:solidFill>
                <a:srgbClr val="757575"/>
              </a:solidFill>
              <a:highlight>
                <a:schemeClr val="lt1"/>
              </a:highlight>
            </a:endParaRPr>
          </a:p>
          <a:p>
            <a:pPr indent="-361950" lvl="0" marL="45720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chemeClr val="lt1"/>
                </a:highlight>
              </a:rPr>
              <a:t>Error recovery</a:t>
            </a:r>
            <a:endParaRPr sz="2100">
              <a:solidFill>
                <a:srgbClr val="757575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24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46" name="Google Shape;246;p2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7" name="Google Shape;247;p24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" name="Google Shape;248;p24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49" name="Google Shape;249;p24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50" name="Google Shape;250;p2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" name="Google Shape;251;p24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24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Gin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53" name="Google Shape;25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1699" y="1098325"/>
            <a:ext cx="6772269" cy="348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25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60" name="Google Shape;260;p2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1" name="Google Shape;261;p25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25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63" name="Google Shape;263;p25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64" name="Google Shape;264;p2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5" name="Google Shape;265;p25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" name="Google Shape;266;p25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Beego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67" name="Google Shape;26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9295" y="1250723"/>
            <a:ext cx="2210398" cy="302614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5"/>
          <p:cNvSpPr txBox="1"/>
          <p:nvPr/>
        </p:nvSpPr>
        <p:spPr>
          <a:xfrm>
            <a:off x="1130200" y="1663600"/>
            <a:ext cx="5658300" cy="15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MVC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ORM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Templating engine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'Tasks'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4" name="Google Shape;274;p26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75" name="Google Shape;275;p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6" name="Google Shape;276;p26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6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78" name="Google Shape;278;p26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79" name="Google Shape;279;p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0" name="Google Shape;280;p26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26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Beego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82" name="Google Shape;28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0488" y="1098325"/>
            <a:ext cx="6130921" cy="386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8" name="Google Shape;288;p27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89" name="Google Shape;289;p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0" name="Google Shape;290;p27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" name="Google Shape;291;p27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92" name="Google Shape;292;p27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93" name="Google Shape;293;p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4" name="Google Shape;294;p27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27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Echo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96" name="Google Shape;29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5300" y="1957601"/>
            <a:ext cx="3496300" cy="108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7"/>
          <p:cNvSpPr txBox="1"/>
          <p:nvPr/>
        </p:nvSpPr>
        <p:spPr>
          <a:xfrm>
            <a:off x="1130200" y="1663600"/>
            <a:ext cx="5658300" cy="18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Minimalista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Alta performance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Template Rendering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TLS Automático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" name="Google Shape;303;p28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04" name="Google Shape;304;p2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5" name="Google Shape;305;p28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28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07" name="Google Shape;307;p28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08" name="Google Shape;308;p2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9" name="Google Shape;309;p28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28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Framework Proprietário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1" name="Google Shape;311;p28"/>
          <p:cNvSpPr txBox="1"/>
          <p:nvPr/>
        </p:nvSpPr>
        <p:spPr>
          <a:xfrm>
            <a:off x="1130200" y="1435000"/>
            <a:ext cx="5658300" cy="20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Casos de uso internos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Controle de baixo nível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Flexibilidade entre times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Redução de </a:t>
            </a: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boilerplate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Experiência consistente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7" name="Google Shape;317;p29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18" name="Google Shape;318;p2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9" name="Google Shape;319;p29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29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21" name="Google Shape;321;p29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22" name="Google Shape;322;p2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3" name="Google Shape;323;p29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" name="Google Shape;324;p29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Padrões arquiteturais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25" name="Google Shape;325;p29"/>
          <p:cNvSpPr txBox="1"/>
          <p:nvPr/>
        </p:nvSpPr>
        <p:spPr>
          <a:xfrm>
            <a:off x="1264950" y="10983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middleware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  <p:pic>
        <p:nvPicPr>
          <p:cNvPr id="326" name="Google Shape;3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5713" y="1689925"/>
            <a:ext cx="5112577" cy="327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2" name="Google Shape;332;p30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33" name="Google Shape;333;p3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4" name="Google Shape;334;p30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" name="Google Shape;335;p30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36" name="Google Shape;336;p30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37" name="Google Shape;337;p3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8" name="Google Shape;338;p30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" name="Google Shape;339;p30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Padrões arquiteturais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340" name="Google Shape;34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1350" y="1460375"/>
            <a:ext cx="3939149" cy="3683123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0"/>
          <p:cNvSpPr txBox="1"/>
          <p:nvPr/>
        </p:nvSpPr>
        <p:spPr>
          <a:xfrm>
            <a:off x="1264950" y="10983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arquitetura hexagonal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7" name="Google Shape;347;p31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48" name="Google Shape;348;p3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9" name="Google Shape;349;p31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31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51" name="Google Shape;351;p31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52" name="Google Shape;352;p3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3" name="Google Shape;353;p31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31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Padrões arquiteturais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5" name="Google Shape;355;p31"/>
          <p:cNvSpPr txBox="1"/>
          <p:nvPr/>
        </p:nvSpPr>
        <p:spPr>
          <a:xfrm>
            <a:off x="1264950" y="1098325"/>
            <a:ext cx="3000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mvc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  <p:pic>
        <p:nvPicPr>
          <p:cNvPr id="356" name="Google Shape;35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8400" y="1706601"/>
            <a:ext cx="6547974" cy="29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14"/>
          <p:cNvGrpSpPr/>
          <p:nvPr/>
        </p:nvGrpSpPr>
        <p:grpSpPr>
          <a:xfrm>
            <a:off x="732722" y="877454"/>
            <a:ext cx="2251813" cy="3478784"/>
            <a:chOff x="0" y="-38100"/>
            <a:chExt cx="1359462" cy="2100081"/>
          </a:xfrm>
        </p:grpSpPr>
        <p:sp>
          <p:nvSpPr>
            <p:cNvPr id="72" name="Google Shape;72;p14"/>
            <p:cNvSpPr/>
            <p:nvPr/>
          </p:nvSpPr>
          <p:spPr>
            <a:xfrm>
              <a:off x="0" y="0"/>
              <a:ext cx="1359462" cy="2061981"/>
            </a:xfrm>
            <a:custGeom>
              <a:rect b="b" l="l" r="r" t="t"/>
              <a:pathLst>
                <a:path extrusionOk="0" h="2061981" w="1359462">
                  <a:moveTo>
                    <a:pt x="87668" y="0"/>
                  </a:moveTo>
                  <a:lnTo>
                    <a:pt x="1271794" y="0"/>
                  </a:lnTo>
                  <a:cubicBezTo>
                    <a:pt x="1295045" y="0"/>
                    <a:pt x="1317344" y="9236"/>
                    <a:pt x="1333785" y="25677"/>
                  </a:cubicBezTo>
                  <a:cubicBezTo>
                    <a:pt x="1350226" y="42119"/>
                    <a:pt x="1359462" y="64417"/>
                    <a:pt x="1359462" y="87668"/>
                  </a:cubicBezTo>
                  <a:lnTo>
                    <a:pt x="1359462" y="1974313"/>
                  </a:lnTo>
                  <a:cubicBezTo>
                    <a:pt x="1359462" y="2022731"/>
                    <a:pt x="1320212" y="2061981"/>
                    <a:pt x="1271794" y="2061981"/>
                  </a:cubicBezTo>
                  <a:lnTo>
                    <a:pt x="87668" y="2061981"/>
                  </a:lnTo>
                  <a:cubicBezTo>
                    <a:pt x="39250" y="2061981"/>
                    <a:pt x="0" y="2022731"/>
                    <a:pt x="0" y="1974313"/>
                  </a:cubicBezTo>
                  <a:lnTo>
                    <a:pt x="0" y="87668"/>
                  </a:lnTo>
                  <a:cubicBezTo>
                    <a:pt x="0" y="39250"/>
                    <a:pt x="39250" y="0"/>
                    <a:pt x="87668" y="0"/>
                  </a:cubicBezTo>
                  <a:close/>
                </a:path>
              </a:pathLst>
            </a:custGeom>
            <a:solidFill>
              <a:srgbClr val="52C7E7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2175" lIns="22175" spcFirstLastPara="1" rIns="22175" wrap="square" tIns="22175">
              <a:noAutofit/>
            </a:bodyPr>
            <a:lstStyle/>
            <a:p>
              <a:pPr indent="0" lvl="0" marL="0" marR="0" rtl="0" algn="ctr">
                <a:lnSpc>
                  <a:spcPct val="1632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5438" y="2243032"/>
            <a:ext cx="241732" cy="241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93537" y="2243032"/>
            <a:ext cx="241732" cy="241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91300" y="2243032"/>
            <a:ext cx="241732" cy="241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92418" y="2243032"/>
            <a:ext cx="241732" cy="241732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/>
        </p:nvSpPr>
        <p:spPr>
          <a:xfrm>
            <a:off x="3666250" y="552450"/>
            <a:ext cx="471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0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Quem sou</a:t>
            </a:r>
            <a:r>
              <a:rPr lang="pt-BR" sz="3000"/>
              <a:t> </a:t>
            </a:r>
            <a:r>
              <a:rPr b="0" i="0" lang="pt-BR" sz="30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eu?</a:t>
            </a:r>
            <a:endParaRPr sz="3000"/>
          </a:p>
        </p:txBody>
      </p:sp>
      <p:sp>
        <p:nvSpPr>
          <p:cNvPr id="79" name="Google Shape;79;p14"/>
          <p:cNvSpPr txBox="1"/>
          <p:nvPr/>
        </p:nvSpPr>
        <p:spPr>
          <a:xfrm>
            <a:off x="3695453" y="1811550"/>
            <a:ext cx="49419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2D2D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Rafael Cavazza Silva</a:t>
            </a:r>
            <a:r>
              <a:rPr i="0" lang="pt-BR" sz="1700" u="none" cap="none" strike="noStrike">
                <a:solidFill>
                  <a:srgbClr val="2D2D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(@</a:t>
            </a:r>
            <a:r>
              <a:rPr lang="pt-BR" sz="1700">
                <a:solidFill>
                  <a:srgbClr val="2D2D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rafaelcavazza</a:t>
            </a:r>
            <a:r>
              <a:rPr i="0" lang="pt-BR" sz="1700" u="none" cap="none" strike="noStrike">
                <a:solidFill>
                  <a:srgbClr val="2D2D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)</a:t>
            </a:r>
            <a:endParaRPr sz="6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4148040" y="2688650"/>
            <a:ext cx="42813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11 anos projetando, desenvolvendo e sustentando softwares para a web </a:t>
            </a:r>
            <a:endParaRPr sz="600"/>
          </a:p>
        </p:txBody>
      </p:sp>
      <p:sp>
        <p:nvSpPr>
          <p:cNvPr id="81" name="Google Shape;81;p14"/>
          <p:cNvSpPr txBox="1"/>
          <p:nvPr/>
        </p:nvSpPr>
        <p:spPr>
          <a:xfrm>
            <a:off x="4148050" y="3198075"/>
            <a:ext cx="42813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Experiência</a:t>
            </a:r>
            <a:r>
              <a:rPr lang="pt-BR" sz="11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 com sistemas distribuídos de alta performance com go/java/dotnet</a:t>
            </a:r>
            <a:endParaRPr b="0" i="0" sz="1100" u="none" cap="none" strike="noStrike">
              <a:solidFill>
                <a:srgbClr val="2D2D2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4"/>
          <p:cNvSpPr txBox="1"/>
          <p:nvPr/>
        </p:nvSpPr>
        <p:spPr>
          <a:xfrm>
            <a:off x="4074150" y="3620300"/>
            <a:ext cx="42813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Técnico em redes de computadores e bacharel</a:t>
            </a:r>
            <a:r>
              <a:rPr b="0" i="0" lang="pt-BR" sz="11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 em </a:t>
            </a:r>
            <a:r>
              <a:rPr lang="pt-BR" sz="11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sistemas de informação.</a:t>
            </a:r>
            <a:endParaRPr sz="600"/>
          </a:p>
        </p:txBody>
      </p:sp>
      <p:sp>
        <p:nvSpPr>
          <p:cNvPr id="83" name="Google Shape;83;p14"/>
          <p:cNvSpPr txBox="1"/>
          <p:nvPr/>
        </p:nvSpPr>
        <p:spPr>
          <a:xfrm>
            <a:off x="4890169" y="2267100"/>
            <a:ext cx="1577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rafaelcavazza</a:t>
            </a:r>
            <a:endParaRPr sz="700"/>
          </a:p>
        </p:txBody>
      </p:sp>
      <p:grpSp>
        <p:nvGrpSpPr>
          <p:cNvPr id="84" name="Google Shape;84;p14"/>
          <p:cNvGrpSpPr/>
          <p:nvPr/>
        </p:nvGrpSpPr>
        <p:grpSpPr>
          <a:xfrm>
            <a:off x="490550" y="676375"/>
            <a:ext cx="2251813" cy="3478784"/>
            <a:chOff x="0" y="-38100"/>
            <a:chExt cx="1359462" cy="2100081"/>
          </a:xfrm>
        </p:grpSpPr>
        <p:sp>
          <p:nvSpPr>
            <p:cNvPr id="85" name="Google Shape;85;p14"/>
            <p:cNvSpPr/>
            <p:nvPr/>
          </p:nvSpPr>
          <p:spPr>
            <a:xfrm>
              <a:off x="0" y="0"/>
              <a:ext cx="1359462" cy="2061981"/>
            </a:xfrm>
            <a:custGeom>
              <a:rect b="b" l="l" r="r" t="t"/>
              <a:pathLst>
                <a:path extrusionOk="0" h="2061981" w="1359462">
                  <a:moveTo>
                    <a:pt x="87668" y="0"/>
                  </a:moveTo>
                  <a:lnTo>
                    <a:pt x="1271794" y="0"/>
                  </a:lnTo>
                  <a:cubicBezTo>
                    <a:pt x="1295045" y="0"/>
                    <a:pt x="1317344" y="9236"/>
                    <a:pt x="1333785" y="25677"/>
                  </a:cubicBezTo>
                  <a:cubicBezTo>
                    <a:pt x="1350226" y="42119"/>
                    <a:pt x="1359462" y="64417"/>
                    <a:pt x="1359462" y="87668"/>
                  </a:cubicBezTo>
                  <a:lnTo>
                    <a:pt x="1359462" y="1974313"/>
                  </a:lnTo>
                  <a:cubicBezTo>
                    <a:pt x="1359462" y="2022731"/>
                    <a:pt x="1320212" y="2061981"/>
                    <a:pt x="1271794" y="2061981"/>
                  </a:cubicBezTo>
                  <a:lnTo>
                    <a:pt x="87668" y="2061981"/>
                  </a:lnTo>
                  <a:cubicBezTo>
                    <a:pt x="39250" y="2061981"/>
                    <a:pt x="0" y="2022731"/>
                    <a:pt x="0" y="1974313"/>
                  </a:cubicBezTo>
                  <a:lnTo>
                    <a:pt x="0" y="87668"/>
                  </a:lnTo>
                  <a:cubicBezTo>
                    <a:pt x="0" y="39250"/>
                    <a:pt x="39250" y="0"/>
                    <a:pt x="87668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2175" lIns="22175" spcFirstLastPara="1" rIns="22175" wrap="square" tIns="22175">
              <a:noAutofit/>
            </a:bodyPr>
            <a:lstStyle/>
            <a:p>
              <a:pPr indent="0" lvl="0" marL="0" marR="0" rtl="0" algn="ctr">
                <a:lnSpc>
                  <a:spcPct val="1632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7" name="Google Shape;87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382339" y="39509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" name="Google Shape;88;p14"/>
          <p:cNvGrpSpPr/>
          <p:nvPr/>
        </p:nvGrpSpPr>
        <p:grpSpPr>
          <a:xfrm rot="4791714">
            <a:off x="7984512" y="-1327418"/>
            <a:ext cx="2320415" cy="2325547"/>
            <a:chOff x="0" y="0"/>
            <a:chExt cx="6188526" cy="6202213"/>
          </a:xfrm>
        </p:grpSpPr>
        <p:pic>
          <p:nvPicPr>
            <p:cNvPr id="89" name="Google Shape;89;p14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0" name="Google Shape;90;p14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1" name="Google Shape;91;p14"/>
          <p:cNvCxnSpPr/>
          <p:nvPr/>
        </p:nvCxnSpPr>
        <p:spPr>
          <a:xfrm>
            <a:off x="3695450" y="1634875"/>
            <a:ext cx="4941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92" name="Google Shape;92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95462" y="2654650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95462" y="3164063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66262" y="3586300"/>
            <a:ext cx="237200" cy="2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2257425" y="2162175"/>
            <a:ext cx="130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0624" y="1289849"/>
            <a:ext cx="2251825" cy="225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32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363" name="Google Shape;363;p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4" name="Google Shape;364;p32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" name="Google Shape;365;p32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366" name="Google Shape;366;p32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67" name="Google Shape;367;p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8" name="Google Shape;368;p32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32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Insights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70" name="Google Shape;370;p32"/>
          <p:cNvSpPr txBox="1"/>
          <p:nvPr/>
        </p:nvSpPr>
        <p:spPr>
          <a:xfrm>
            <a:off x="1130200" y="1435000"/>
            <a:ext cx="5658300" cy="23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Framework, linguagens, tecnologias são apenas ferramentas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Soluções no passado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Requisitos do negócio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Resiliência</a:t>
            </a: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 da tecnologia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Experimentação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3222" y="922975"/>
            <a:ext cx="3000906" cy="3462586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3"/>
          <p:cNvSpPr txBox="1"/>
          <p:nvPr/>
        </p:nvSpPr>
        <p:spPr>
          <a:xfrm>
            <a:off x="4110400" y="552450"/>
            <a:ext cx="34383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Muito obrigado,</a:t>
            </a:r>
            <a:endParaRPr sz="2500"/>
          </a:p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500" u="none" cap="none" strike="noStrike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Gophers!</a:t>
            </a:r>
            <a:endParaRPr sz="2500"/>
          </a:p>
        </p:txBody>
      </p:sp>
      <p:pic>
        <p:nvPicPr>
          <p:cNvPr id="377" name="Google Shape;377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0400" y="2903281"/>
            <a:ext cx="414288" cy="414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10400" y="3384245"/>
            <a:ext cx="414288" cy="414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10400" y="2423628"/>
            <a:ext cx="414288" cy="414288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3"/>
          <p:cNvSpPr txBox="1"/>
          <p:nvPr/>
        </p:nvSpPr>
        <p:spPr>
          <a:xfrm>
            <a:off x="4637199" y="2538907"/>
            <a:ext cx="2927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https://github.com/</a:t>
            </a: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rafaelcavazza</a:t>
            </a:r>
            <a:endParaRPr sz="700"/>
          </a:p>
        </p:txBody>
      </p:sp>
      <p:sp>
        <p:nvSpPr>
          <p:cNvPr id="381" name="Google Shape;381;p33"/>
          <p:cNvSpPr txBox="1"/>
          <p:nvPr/>
        </p:nvSpPr>
        <p:spPr>
          <a:xfrm>
            <a:off x="4637152" y="3039550"/>
            <a:ext cx="3506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https://www.linkedin.com/in/</a:t>
            </a: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rafaelcavazza</a:t>
            </a: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endParaRPr sz="700"/>
          </a:p>
        </p:txBody>
      </p:sp>
      <p:sp>
        <p:nvSpPr>
          <p:cNvPr id="382" name="Google Shape;382;p33"/>
          <p:cNvSpPr txBox="1"/>
          <p:nvPr/>
        </p:nvSpPr>
        <p:spPr>
          <a:xfrm>
            <a:off x="4637200" y="3509750"/>
            <a:ext cx="3278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https://www.instagram.com/</a:t>
            </a: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rafaelcavazza</a:t>
            </a:r>
            <a:r>
              <a:rPr b="0" i="0" lang="pt-BR" sz="1200" u="none" cap="none" strike="noStrike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endParaRPr sz="700"/>
          </a:p>
        </p:txBody>
      </p:sp>
      <p:sp>
        <p:nvSpPr>
          <p:cNvPr id="383" name="Google Shape;383;p33"/>
          <p:cNvSpPr txBox="1"/>
          <p:nvPr/>
        </p:nvSpPr>
        <p:spPr>
          <a:xfrm>
            <a:off x="4119925" y="1702883"/>
            <a:ext cx="3881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8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pt-BR" u="none" cap="none" strike="noStrike">
                <a:solidFill>
                  <a:srgbClr val="2D2D2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 acompanhe nas redes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384" name="Google Shape;384;p3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5" name="Google Shape;385;p33"/>
          <p:cNvGrpSpPr/>
          <p:nvPr/>
        </p:nvGrpSpPr>
        <p:grpSpPr>
          <a:xfrm>
            <a:off x="-1130732" y="-1155405"/>
            <a:ext cx="2163484" cy="2168269"/>
            <a:chOff x="1" y="1"/>
            <a:chExt cx="5769290" cy="5782051"/>
          </a:xfrm>
        </p:grpSpPr>
        <p:pic>
          <p:nvPicPr>
            <p:cNvPr id="386" name="Google Shape;386;p33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 rot="10800000">
              <a:off x="1" y="1"/>
              <a:ext cx="5141223" cy="51412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7" name="Google Shape;387;p33"/>
            <p:cNvSpPr/>
            <p:nvPr/>
          </p:nvSpPr>
          <p:spPr>
            <a:xfrm>
              <a:off x="303922" y="316683"/>
              <a:ext cx="5465369" cy="5465369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88" name="Google Shape;388;p33"/>
          <p:cNvCxnSpPr/>
          <p:nvPr/>
        </p:nvCxnSpPr>
        <p:spPr>
          <a:xfrm>
            <a:off x="4096863" y="1483650"/>
            <a:ext cx="4046400" cy="0"/>
          </a:xfrm>
          <a:prstGeom prst="straightConnector1">
            <a:avLst/>
          </a:prstGeom>
          <a:noFill/>
          <a:ln cap="flat" cmpd="sng" w="38100">
            <a:solidFill>
              <a:srgbClr val="474747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/>
        </p:nvSpPr>
        <p:spPr>
          <a:xfrm>
            <a:off x="2860012" y="1703204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Recap: O que é um </a:t>
            </a: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micro serviço</a:t>
            </a:r>
            <a:endParaRPr sz="700"/>
          </a:p>
        </p:txBody>
      </p:sp>
      <p:sp>
        <p:nvSpPr>
          <p:cNvPr id="102" name="Google Shape;102;p15"/>
          <p:cNvSpPr txBox="1"/>
          <p:nvPr/>
        </p:nvSpPr>
        <p:spPr>
          <a:xfrm>
            <a:off x="2860012" y="2748974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Implementação básica com a stdlib</a:t>
            </a:r>
            <a:endParaRPr sz="700"/>
          </a:p>
        </p:txBody>
      </p:sp>
      <p:sp>
        <p:nvSpPr>
          <p:cNvPr id="103" name="Google Shape;103;p15"/>
          <p:cNvSpPr txBox="1"/>
          <p:nvPr/>
        </p:nvSpPr>
        <p:spPr>
          <a:xfrm>
            <a:off x="2860012" y="3089829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Frameworks de mercado: gin / Beego / Echo</a:t>
            </a:r>
            <a:endParaRPr b="1" sz="18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2860012" y="3430661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A construção de um framework proprietário</a:t>
            </a: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700"/>
          </a:p>
        </p:txBody>
      </p:sp>
      <p:sp>
        <p:nvSpPr>
          <p:cNvPr id="105" name="Google Shape;105;p15"/>
          <p:cNvSpPr txBox="1"/>
          <p:nvPr/>
        </p:nvSpPr>
        <p:spPr>
          <a:xfrm>
            <a:off x="2860012" y="3784666"/>
            <a:ext cx="42813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Padrões arquiteturais: </a:t>
            </a: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middleware, arquitetura hexagonal, mvc</a:t>
            </a:r>
            <a:endParaRPr sz="700"/>
          </a:p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5"/>
          <p:cNvGrpSpPr/>
          <p:nvPr/>
        </p:nvGrpSpPr>
        <p:grpSpPr>
          <a:xfrm rot="4791714">
            <a:off x="7984512" y="-1327418"/>
            <a:ext cx="2320415" cy="2325547"/>
            <a:chOff x="0" y="0"/>
            <a:chExt cx="6188526" cy="6202213"/>
          </a:xfrm>
        </p:grpSpPr>
        <p:pic>
          <p:nvPicPr>
            <p:cNvPr id="108" name="Google Shape;108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15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" name="Google Shape;110;p15"/>
          <p:cNvGrpSpPr/>
          <p:nvPr/>
        </p:nvGrpSpPr>
        <p:grpSpPr>
          <a:xfrm>
            <a:off x="204325" y="2665075"/>
            <a:ext cx="1246524" cy="2307650"/>
            <a:chOff x="204325" y="2665075"/>
            <a:chExt cx="1246524" cy="2307650"/>
          </a:xfrm>
        </p:grpSpPr>
        <p:sp>
          <p:nvSpPr>
            <p:cNvPr id="111" name="Google Shape;111;p15"/>
            <p:cNvSpPr/>
            <p:nvPr/>
          </p:nvSpPr>
          <p:spPr>
            <a:xfrm>
              <a:off x="609049" y="4849725"/>
              <a:ext cx="841800" cy="1230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2" name="Google Shape;112;p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04325" y="2665075"/>
              <a:ext cx="1246513" cy="22398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3" name="Google Shape;113;p15"/>
          <p:cNvSpPr txBox="1"/>
          <p:nvPr/>
        </p:nvSpPr>
        <p:spPr>
          <a:xfrm>
            <a:off x="2860012" y="2386071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Lifecycle</a:t>
            </a: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 de uma request: um pouco do baixo nível</a:t>
            </a:r>
            <a:endParaRPr sz="700"/>
          </a:p>
        </p:txBody>
      </p:sp>
      <p:cxnSp>
        <p:nvCxnSpPr>
          <p:cNvPr id="114" name="Google Shape;114;p15"/>
          <p:cNvCxnSpPr/>
          <p:nvPr/>
        </p:nvCxnSpPr>
        <p:spPr>
          <a:xfrm>
            <a:off x="204325" y="1234025"/>
            <a:ext cx="2613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15" name="Google Shape;115;p15"/>
          <p:cNvSpPr txBox="1"/>
          <p:nvPr/>
        </p:nvSpPr>
        <p:spPr>
          <a:xfrm>
            <a:off x="204325" y="171450"/>
            <a:ext cx="3438300" cy="9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 que</a:t>
            </a:r>
            <a:endParaRPr sz="30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vamos ver?</a:t>
            </a:r>
            <a:endParaRPr sz="30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16" name="Google Shape;11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57725" y="1677000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57725" y="2722763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57725" y="3063625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57725" y="3404463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57725" y="3758475"/>
            <a:ext cx="237200" cy="2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57725" y="2359875"/>
            <a:ext cx="237200" cy="2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5"/>
          <p:cNvSpPr txBox="1"/>
          <p:nvPr/>
        </p:nvSpPr>
        <p:spPr>
          <a:xfrm>
            <a:off x="2860012" y="2035592"/>
            <a:ext cx="428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5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D2D2D"/>
                </a:solidFill>
                <a:latin typeface="Montserrat"/>
                <a:ea typeface="Montserrat"/>
                <a:cs typeface="Montserrat"/>
                <a:sym typeface="Montserrat"/>
              </a:rPr>
              <a:t>As vantagens de um micro serviço em golang</a:t>
            </a:r>
            <a:endParaRPr sz="700"/>
          </a:p>
        </p:txBody>
      </p:sp>
      <p:pic>
        <p:nvPicPr>
          <p:cNvPr id="123" name="Google Shape;12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57725" y="2009388"/>
            <a:ext cx="237200" cy="23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6"/>
          <p:cNvGrpSpPr/>
          <p:nvPr/>
        </p:nvGrpSpPr>
        <p:grpSpPr>
          <a:xfrm rot="5113649">
            <a:off x="-1065300" y="3523200"/>
            <a:ext cx="3158867" cy="3034200"/>
            <a:chOff x="0" y="0"/>
            <a:chExt cx="8423642" cy="8091197"/>
          </a:xfrm>
        </p:grpSpPr>
        <p:pic>
          <p:nvPicPr>
            <p:cNvPr id="129" name="Google Shape;129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Google Shape;130;p16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1" name="Google Shape;131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2" name="Google Shape;132;p16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" name="Google Shape;133;p16"/>
          <p:cNvGrpSpPr/>
          <p:nvPr/>
        </p:nvGrpSpPr>
        <p:grpSpPr>
          <a:xfrm>
            <a:off x="7978332" y="-1411226"/>
            <a:ext cx="2331336" cy="2293499"/>
            <a:chOff x="0" y="0"/>
            <a:chExt cx="6216895" cy="6115996"/>
          </a:xfrm>
        </p:grpSpPr>
        <p:pic>
          <p:nvPicPr>
            <p:cNvPr id="134" name="Google Shape;134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Google Shape;135;p16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6" name="Google Shape;13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5873" y="4375473"/>
            <a:ext cx="548838" cy="50280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/>
          <p:cNvSpPr txBox="1"/>
          <p:nvPr/>
        </p:nvSpPr>
        <p:spPr>
          <a:xfrm>
            <a:off x="415400" y="727300"/>
            <a:ext cx="7146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Recap: Micro serviço</a:t>
            </a:r>
            <a:endParaRPr sz="50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8" name="Google Shape;138;p16"/>
          <p:cNvSpPr txBox="1"/>
          <p:nvPr/>
        </p:nvSpPr>
        <p:spPr>
          <a:xfrm>
            <a:off x="415400" y="1933313"/>
            <a:ext cx="8459400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"Microservices are not </a:t>
            </a: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necesarily</a:t>
            </a: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 required to manage huge software, but rather to manage a huge number of people working on them."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7"/>
          <p:cNvSpPr txBox="1"/>
          <p:nvPr/>
        </p:nvSpPr>
        <p:spPr>
          <a:xfrm>
            <a:off x="620050" y="450125"/>
            <a:ext cx="77718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Vantagens de micro serviços em go</a:t>
            </a: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?</a:t>
            </a:r>
            <a:endParaRPr sz="4500"/>
          </a:p>
        </p:txBody>
      </p:sp>
      <p:grpSp>
        <p:nvGrpSpPr>
          <p:cNvPr id="144" name="Google Shape;144;p17"/>
          <p:cNvGrpSpPr/>
          <p:nvPr/>
        </p:nvGrpSpPr>
        <p:grpSpPr>
          <a:xfrm>
            <a:off x="7397777" y="3212630"/>
            <a:ext cx="3158866" cy="3034199"/>
            <a:chOff x="0" y="0"/>
            <a:chExt cx="8423642" cy="8091197"/>
          </a:xfrm>
        </p:grpSpPr>
        <p:pic>
          <p:nvPicPr>
            <p:cNvPr id="145" name="Google Shape;145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6" name="Google Shape;146;p17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47" name="Google Shape;147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8" name="Google Shape;148;p17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" name="Google Shape;149;p17"/>
          <p:cNvGrpSpPr/>
          <p:nvPr/>
        </p:nvGrpSpPr>
        <p:grpSpPr>
          <a:xfrm>
            <a:off x="-1130732" y="-1155405"/>
            <a:ext cx="2320697" cy="2325830"/>
            <a:chOff x="0" y="0"/>
            <a:chExt cx="6188526" cy="6202213"/>
          </a:xfrm>
        </p:grpSpPr>
        <p:pic>
          <p:nvPicPr>
            <p:cNvPr id="150" name="Google Shape;150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17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2" name="Google Shape;15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82925" y="1972325"/>
            <a:ext cx="3034202" cy="303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/>
        </p:nvSpPr>
        <p:spPr>
          <a:xfrm>
            <a:off x="620050" y="450125"/>
            <a:ext cx="77718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Vantagens de micro serviços em go?</a:t>
            </a:r>
            <a:endParaRPr sz="4500"/>
          </a:p>
        </p:txBody>
      </p:sp>
      <p:grpSp>
        <p:nvGrpSpPr>
          <p:cNvPr id="158" name="Google Shape;158;p18"/>
          <p:cNvGrpSpPr/>
          <p:nvPr/>
        </p:nvGrpSpPr>
        <p:grpSpPr>
          <a:xfrm>
            <a:off x="7397777" y="3212630"/>
            <a:ext cx="3158866" cy="3034199"/>
            <a:chOff x="0" y="0"/>
            <a:chExt cx="8423642" cy="8091197"/>
          </a:xfrm>
        </p:grpSpPr>
        <p:pic>
          <p:nvPicPr>
            <p:cNvPr id="159" name="Google Shape;159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0" name="Google Shape;160;p18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1" name="Google Shape;161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18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18"/>
          <p:cNvGrpSpPr/>
          <p:nvPr/>
        </p:nvGrpSpPr>
        <p:grpSpPr>
          <a:xfrm>
            <a:off x="-1130732" y="-1155405"/>
            <a:ext cx="2320697" cy="2325830"/>
            <a:chOff x="0" y="0"/>
            <a:chExt cx="6188526" cy="6202213"/>
          </a:xfrm>
        </p:grpSpPr>
        <p:pic>
          <p:nvPicPr>
            <p:cNvPr id="164" name="Google Shape;164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5" name="Google Shape;165;p18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6" name="Google Shape;16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2650" y="2362300"/>
            <a:ext cx="4551824" cy="256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/>
        </p:nvSpPr>
        <p:spPr>
          <a:xfrm>
            <a:off x="620050" y="4501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Nem tudo são flores</a:t>
            </a:r>
            <a:endParaRPr sz="4500"/>
          </a:p>
        </p:txBody>
      </p:sp>
      <p:grpSp>
        <p:nvGrpSpPr>
          <p:cNvPr id="172" name="Google Shape;172;p19"/>
          <p:cNvGrpSpPr/>
          <p:nvPr/>
        </p:nvGrpSpPr>
        <p:grpSpPr>
          <a:xfrm>
            <a:off x="7397777" y="3212630"/>
            <a:ext cx="3158866" cy="3034199"/>
            <a:chOff x="0" y="0"/>
            <a:chExt cx="8423642" cy="8091197"/>
          </a:xfrm>
        </p:grpSpPr>
        <p:pic>
          <p:nvPicPr>
            <p:cNvPr id="173" name="Google Shape;173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631498" y="3244356"/>
              <a:ext cx="1306993" cy="119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19"/>
            <p:cNvSpPr/>
            <p:nvPr/>
          </p:nvSpPr>
          <p:spPr>
            <a:xfrm>
              <a:off x="2891244" y="0"/>
              <a:ext cx="2323212" cy="233362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5" name="Google Shape;175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307979" y="975534"/>
              <a:ext cx="7115663" cy="71156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6" name="Google Shape;176;p19"/>
            <p:cNvSpPr/>
            <p:nvPr/>
          </p:nvSpPr>
          <p:spPr>
            <a:xfrm>
              <a:off x="0" y="3777387"/>
              <a:ext cx="4051363" cy="4051364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" name="Google Shape;177;p19"/>
          <p:cNvGrpSpPr/>
          <p:nvPr/>
        </p:nvGrpSpPr>
        <p:grpSpPr>
          <a:xfrm>
            <a:off x="-1130732" y="-1155405"/>
            <a:ext cx="2320697" cy="2325830"/>
            <a:chOff x="0" y="0"/>
            <a:chExt cx="6188526" cy="6202213"/>
          </a:xfrm>
        </p:grpSpPr>
        <p:pic>
          <p:nvPicPr>
            <p:cNvPr id="178" name="Google Shape;178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0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9" name="Google Shape;179;p19"/>
            <p:cNvSpPr/>
            <p:nvPr/>
          </p:nvSpPr>
          <p:spPr>
            <a:xfrm>
              <a:off x="325965" y="339652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0" name="Google Shape;1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9575" y="1451475"/>
            <a:ext cx="3747824" cy="374782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 txBox="1"/>
          <p:nvPr/>
        </p:nvSpPr>
        <p:spPr>
          <a:xfrm>
            <a:off x="1130200" y="1663600"/>
            <a:ext cx="5148000" cy="16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'Quem mexeu no  meu </a:t>
            </a:r>
            <a:r>
              <a:rPr i="1" lang="pt-BR" sz="2100">
                <a:solidFill>
                  <a:srgbClr val="757575"/>
                </a:solidFill>
                <a:highlight>
                  <a:srgbClr val="FFFFFF"/>
                </a:highlight>
              </a:rPr>
              <a:t>classloader'</a:t>
            </a: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?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Error handling patterns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Dependency Injection 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Singleton pattern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20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188" name="Google Shape;188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9" name="Google Shape;189;p20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" name="Google Shape;190;p20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191" name="Google Shape;191;p20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92" name="Google Shape;192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3" name="Google Shape;193;p20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20"/>
          <p:cNvSpPr txBox="1"/>
          <p:nvPr/>
        </p:nvSpPr>
        <p:spPr>
          <a:xfrm>
            <a:off x="620050" y="2215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Request Lifecycle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95" name="Google Shape;19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6350" y="1098325"/>
            <a:ext cx="5219211" cy="389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589" y="4429264"/>
            <a:ext cx="490123" cy="4490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1" name="Google Shape;201;p21"/>
          <p:cNvGrpSpPr/>
          <p:nvPr/>
        </p:nvGrpSpPr>
        <p:grpSpPr>
          <a:xfrm>
            <a:off x="8043863" y="-1195175"/>
            <a:ext cx="2331336" cy="2293499"/>
            <a:chOff x="0" y="0"/>
            <a:chExt cx="6216895" cy="6115996"/>
          </a:xfrm>
        </p:grpSpPr>
        <p:pic>
          <p:nvPicPr>
            <p:cNvPr id="202" name="Google Shape;202;p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10800000">
              <a:off x="702786" y="0"/>
              <a:ext cx="5514109" cy="55141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3" name="Google Shape;203;p21"/>
            <p:cNvSpPr/>
            <p:nvPr/>
          </p:nvSpPr>
          <p:spPr>
            <a:xfrm>
              <a:off x="0" y="253435"/>
              <a:ext cx="5862561" cy="5862561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" name="Google Shape;204;p21"/>
          <p:cNvGrpSpPr/>
          <p:nvPr/>
        </p:nvGrpSpPr>
        <p:grpSpPr>
          <a:xfrm>
            <a:off x="-481662" y="3945747"/>
            <a:ext cx="2211821" cy="2021410"/>
            <a:chOff x="4947" y="0"/>
            <a:chExt cx="5898189" cy="5390426"/>
          </a:xfrm>
        </p:grpSpPr>
        <p:sp>
          <p:nvSpPr>
            <p:cNvPr id="205" name="Google Shape;205;p21"/>
            <p:cNvSpPr/>
            <p:nvPr/>
          </p:nvSpPr>
          <p:spPr>
            <a:xfrm rot="5400000">
              <a:off x="4430055" y="1442291"/>
              <a:ext cx="1469787" cy="1476375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06" name="Google Shape;206;p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 rot="5400000">
              <a:off x="631514" y="860098"/>
              <a:ext cx="4530328" cy="4530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1"/>
            <p:cNvSpPr/>
            <p:nvPr/>
          </p:nvSpPr>
          <p:spPr>
            <a:xfrm rot="5400000">
              <a:off x="4947" y="0"/>
              <a:ext cx="2573807" cy="2573807"/>
            </a:xfrm>
            <a:custGeom>
              <a:rect b="b" l="l" r="r" t="t"/>
              <a:pathLst>
                <a:path extrusionOk="0"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8CBEE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" name="Google Shape;208;p21"/>
          <p:cNvSpPr txBox="1"/>
          <p:nvPr/>
        </p:nvSpPr>
        <p:spPr>
          <a:xfrm>
            <a:off x="620050" y="450125"/>
            <a:ext cx="77718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rgbClr val="52C7E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Usando a stdlib</a:t>
            </a:r>
            <a:endParaRPr sz="4500">
              <a:solidFill>
                <a:srgbClr val="52C7E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09" name="Google Shape;20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2395" y="1260600"/>
            <a:ext cx="2622306" cy="262230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1"/>
          <p:cNvSpPr txBox="1"/>
          <p:nvPr/>
        </p:nvSpPr>
        <p:spPr>
          <a:xfrm>
            <a:off x="1130200" y="1663600"/>
            <a:ext cx="5658300" cy="12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marR="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Vantagens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rgbClr val="FFFFFF"/>
                </a:highlight>
              </a:rPr>
              <a:t>'The Case Against Third Party Libraries'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09003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100"/>
              <a:buChar char="●"/>
            </a:pPr>
            <a:r>
              <a:rPr lang="pt-BR" sz="2100">
                <a:solidFill>
                  <a:srgbClr val="757575"/>
                </a:solidFill>
                <a:highlight>
                  <a:schemeClr val="lt1"/>
                </a:highlight>
              </a:rPr>
              <a:t>Casos de uso</a:t>
            </a:r>
            <a:endParaRPr sz="2100">
              <a:solidFill>
                <a:srgbClr val="75757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